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5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2"/>
  </p:sldMasterIdLst>
  <p:sldIdLst>
    <p:sldId id="257" r:id="rId3"/>
    <p:sldId id="258" r:id="rId4"/>
    <p:sldId id="263" r:id="rId5"/>
    <p:sldId id="264" r:id="rId6"/>
    <p:sldId id="260" r:id="rId7"/>
    <p:sldId id="261" r:id="rId8"/>
    <p:sldId id="265" r:id="rId9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>
      <p:cViewPr varScale="1">
        <p:scale>
          <a:sx n="141" d="100"/>
          <a:sy n="141" d="100"/>
        </p:scale>
        <p:origin x="-2376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customXml" Target="../customXml/item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printerSettings" Target="printerSettings/printerSettings1.bin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02334-7E8B-4320-A1E2-4B05AC15A670}" type="datetimeFigureOut">
              <a:rPr lang="fr-FR" smtClean="0"/>
              <a:pPr/>
              <a:t>13/11/17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582E2-60D7-40E7-AECB-CED9E7320F8D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02334-7E8B-4320-A1E2-4B05AC15A670}" type="datetimeFigureOut">
              <a:rPr lang="fr-FR" smtClean="0"/>
              <a:pPr/>
              <a:t>13/11/17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582E2-60D7-40E7-AECB-CED9E7320F8D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02334-7E8B-4320-A1E2-4B05AC15A670}" type="datetimeFigureOut">
              <a:rPr lang="fr-FR" smtClean="0"/>
              <a:pPr/>
              <a:t>13/11/17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582E2-60D7-40E7-AECB-CED9E7320F8D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02334-7E8B-4320-A1E2-4B05AC15A670}" type="datetimeFigureOut">
              <a:rPr lang="fr-FR" smtClean="0"/>
              <a:pPr/>
              <a:t>13/11/17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582E2-60D7-40E7-AECB-CED9E7320F8D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02334-7E8B-4320-A1E2-4B05AC15A670}" type="datetimeFigureOut">
              <a:rPr lang="fr-FR" smtClean="0"/>
              <a:pPr/>
              <a:t>13/11/17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582E2-60D7-40E7-AECB-CED9E7320F8D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02334-7E8B-4320-A1E2-4B05AC15A670}" type="datetimeFigureOut">
              <a:rPr lang="fr-FR" smtClean="0"/>
              <a:pPr/>
              <a:t>13/11/17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582E2-60D7-40E7-AECB-CED9E7320F8D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02334-7E8B-4320-A1E2-4B05AC15A670}" type="datetimeFigureOut">
              <a:rPr lang="fr-FR" smtClean="0"/>
              <a:pPr/>
              <a:t>13/11/17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582E2-60D7-40E7-AECB-CED9E7320F8D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02334-7E8B-4320-A1E2-4B05AC15A670}" type="datetimeFigureOut">
              <a:rPr lang="fr-FR" smtClean="0"/>
              <a:pPr/>
              <a:t>13/11/17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582E2-60D7-40E7-AECB-CED9E7320F8D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02334-7E8B-4320-A1E2-4B05AC15A670}" type="datetimeFigureOut">
              <a:rPr lang="fr-FR" smtClean="0"/>
              <a:pPr/>
              <a:t>13/11/17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582E2-60D7-40E7-AECB-CED9E7320F8D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02334-7E8B-4320-A1E2-4B05AC15A670}" type="datetimeFigureOut">
              <a:rPr lang="fr-FR" smtClean="0"/>
              <a:pPr/>
              <a:t>13/11/17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582E2-60D7-40E7-AECB-CED9E7320F8D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02334-7E8B-4320-A1E2-4B05AC15A670}" type="datetimeFigureOut">
              <a:rPr lang="fr-FR" smtClean="0"/>
              <a:pPr/>
              <a:t>13/11/17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582E2-60D7-40E7-AECB-CED9E7320F8D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302334-7E8B-4320-A1E2-4B05AC15A670}" type="datetimeFigureOut">
              <a:rPr lang="fr-FR" smtClean="0"/>
              <a:pPr/>
              <a:t>13/11/17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8582E2-60D7-40E7-AECB-CED9E7320F8D}" type="slidenum">
              <a:rPr lang="fr-FR" smtClean="0"/>
              <a:pPr/>
              <a:t>‹#›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11560" y="4162280"/>
            <a:ext cx="7772400" cy="1470025"/>
          </a:xfrm>
        </p:spPr>
        <p:txBody>
          <a:bodyPr/>
          <a:lstStyle/>
          <a:p>
            <a:r>
              <a:rPr lang="fr-FR" dirty="0" smtClean="0"/>
              <a:t>HALLOWEEN</a:t>
            </a:r>
            <a:endParaRPr lang="fr-FR" dirty="0"/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79712" y="620688"/>
            <a:ext cx="5034136" cy="37756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77931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fr-FR" sz="1600" dirty="0" smtClean="0"/>
          </a:p>
          <a:p>
            <a:pPr marL="0" indent="0">
              <a:buNone/>
            </a:pPr>
            <a:r>
              <a:rPr lang="fr-FR" sz="1600" dirty="0" smtClean="0"/>
              <a:t>Halloween </a:t>
            </a:r>
            <a:r>
              <a:rPr lang="fr-FR" sz="1600" dirty="0" smtClean="0"/>
              <a:t>est une fête que se célèbre le 31 octobre.</a:t>
            </a:r>
          </a:p>
          <a:p>
            <a:pPr marL="0" indent="0">
              <a:buNone/>
            </a:pPr>
            <a:r>
              <a:rPr lang="fr-FR" sz="1600" dirty="0" smtClean="0"/>
              <a:t>C’est une fête très importante dans les pays anglophones (Angleterre, Irlande, Canada, Etats-Unis…</a:t>
            </a:r>
            <a:r>
              <a:rPr lang="fr-FR" sz="1600" dirty="0" smtClean="0"/>
              <a:t>).</a:t>
            </a:r>
            <a:endParaRPr lang="fr-FR" sz="1600" dirty="0" smtClean="0"/>
          </a:p>
          <a:p>
            <a:pPr marL="0" indent="0">
              <a:buNone/>
            </a:pPr>
            <a:endParaRPr lang="fr-FR" sz="1600" dirty="0" smtClean="0"/>
          </a:p>
          <a:p>
            <a:pPr marL="0" indent="0">
              <a:buNone/>
            </a:pPr>
            <a:r>
              <a:rPr lang="fr-FR" sz="1600" b="1" u="sng" dirty="0" smtClean="0"/>
              <a:t>I. D’où </a:t>
            </a:r>
            <a:r>
              <a:rPr lang="fr-FR" sz="1600" b="1" u="sng" dirty="0" smtClean="0"/>
              <a:t>vient-elle et pourquoi cette fête ?</a:t>
            </a:r>
          </a:p>
          <a:p>
            <a:endParaRPr lang="fr-FR" sz="1600" dirty="0"/>
          </a:p>
          <a:p>
            <a:r>
              <a:rPr lang="fr-FR" sz="1600" dirty="0" smtClean="0"/>
              <a:t>Halloween est départ une fête </a:t>
            </a:r>
            <a:r>
              <a:rPr lang="fr-FR" sz="1600" dirty="0" smtClean="0">
                <a:solidFill>
                  <a:srgbClr val="FF0000"/>
                </a:solidFill>
              </a:rPr>
              <a:t>irlandaise (PHOTO 1)</a:t>
            </a:r>
            <a:r>
              <a:rPr lang="fr-FR" sz="1600" dirty="0" smtClean="0"/>
              <a:t>. </a:t>
            </a:r>
          </a:p>
          <a:p>
            <a:pPr marL="0" indent="0">
              <a:buNone/>
            </a:pPr>
            <a:endParaRPr lang="fr-FR" sz="1600" dirty="0" smtClean="0"/>
          </a:p>
          <a:p>
            <a:r>
              <a:rPr lang="fr-FR" sz="1600" dirty="0" smtClean="0"/>
              <a:t>Cette </a:t>
            </a:r>
            <a:r>
              <a:rPr lang="fr-FR" sz="1600" dirty="0" smtClean="0"/>
              <a:t>fête célébrait le nouvel an car il y a 3 000 ans, </a:t>
            </a:r>
            <a:r>
              <a:rPr lang="fr-FR" sz="1600" dirty="0" smtClean="0">
                <a:solidFill>
                  <a:srgbClr val="FF0000"/>
                </a:solidFill>
              </a:rPr>
              <a:t>chez les celtes (peuple de l’Antiquité</a:t>
            </a:r>
            <a:r>
              <a:rPr lang="fr-FR" sz="1600" dirty="0" smtClean="0">
                <a:solidFill>
                  <a:srgbClr val="FF0000"/>
                </a:solidFill>
              </a:rPr>
              <a:t>) (PHOTO 2)</a:t>
            </a:r>
            <a:r>
              <a:rPr lang="fr-FR" sz="1600" dirty="0" smtClean="0"/>
              <a:t>, </a:t>
            </a:r>
            <a:r>
              <a:rPr lang="fr-FR" sz="1600" dirty="0" smtClean="0"/>
              <a:t>le dernier jour de l’année était le 31 octobre et pas le 31 décembre</a:t>
            </a:r>
            <a:r>
              <a:rPr lang="fr-FR" sz="1600" dirty="0" smtClean="0"/>
              <a:t>.</a:t>
            </a:r>
          </a:p>
          <a:p>
            <a:endParaRPr lang="fr-FR" sz="1600" dirty="0"/>
          </a:p>
          <a:p>
            <a:pPr algn="just"/>
            <a:r>
              <a:rPr lang="fr-FR" sz="1600" dirty="0"/>
              <a:t>La nuit du 31 octobre était la nuit du dieu de la Mort : en octobre, les </a:t>
            </a:r>
            <a:r>
              <a:rPr lang="fr-FR" sz="1600" dirty="0" smtClean="0"/>
              <a:t>nuits </a:t>
            </a:r>
            <a:r>
              <a:rPr lang="fr-FR" sz="1600" dirty="0"/>
              <a:t>rallongent et la légende raconte que les fantômes en profitaient pour rendre visite aux vivants. </a:t>
            </a:r>
          </a:p>
          <a:p>
            <a:pPr algn="just"/>
            <a:endParaRPr lang="fr-FR" sz="1600" dirty="0"/>
          </a:p>
          <a:p>
            <a:pPr algn="just"/>
            <a:r>
              <a:rPr lang="fr-FR" sz="1600" dirty="0" smtClean="0"/>
              <a:t>Pour </a:t>
            </a:r>
            <a:r>
              <a:rPr lang="fr-FR" sz="1600" dirty="0"/>
              <a:t>éviter que les fantômes ne viennent les hanter, les celtes avaient quelques rituels :</a:t>
            </a:r>
          </a:p>
          <a:p>
            <a:pPr algn="just"/>
            <a:endParaRPr lang="fr-FR" sz="1600" dirty="0"/>
          </a:p>
          <a:p>
            <a:pPr marL="285750" indent="-285750" algn="just">
              <a:buFontTx/>
              <a:buChar char="-"/>
            </a:pPr>
            <a:r>
              <a:rPr lang="fr-FR" sz="1600" dirty="0"/>
              <a:t>s'habiller avec des costumes terrifiants pour faire peur aux fantômes</a:t>
            </a:r>
          </a:p>
          <a:p>
            <a:pPr marL="285750" indent="-285750" algn="just">
              <a:buFontTx/>
              <a:buChar char="-"/>
            </a:pPr>
            <a:r>
              <a:rPr lang="fr-FR" sz="1600" dirty="0"/>
              <a:t>se réunir pour faire la fête le soir du 31 octobre. </a:t>
            </a:r>
          </a:p>
          <a:p>
            <a:pPr marL="285750" indent="-285750" algn="just">
              <a:buFontTx/>
              <a:buChar char="-"/>
            </a:pPr>
            <a:endParaRPr lang="fr-FR" sz="1600" dirty="0"/>
          </a:p>
          <a:p>
            <a:pPr algn="just"/>
            <a:r>
              <a:rPr lang="fr-FR" sz="1600" dirty="0"/>
              <a:t>Ce sont les irlandais qui ont apporté avec eux la tradition d'Halloween aux Etats-Unis !</a:t>
            </a:r>
          </a:p>
          <a:p>
            <a:endParaRPr lang="fr-FR" sz="1600" dirty="0" smtClean="0"/>
          </a:p>
          <a:p>
            <a:endParaRPr lang="fr-FR" sz="1600" dirty="0"/>
          </a:p>
          <a:p>
            <a:endParaRPr lang="fr-FR" sz="1600" dirty="0" smtClean="0"/>
          </a:p>
          <a:p>
            <a:endParaRPr lang="fr-FR" sz="1600" dirty="0"/>
          </a:p>
          <a:p>
            <a:endParaRPr lang="fr-FR" sz="1600" dirty="0" smtClean="0"/>
          </a:p>
          <a:p>
            <a:endParaRPr lang="fr-FR" sz="1600" dirty="0"/>
          </a:p>
          <a:p>
            <a:endParaRPr lang="fr-FR" sz="1600" dirty="0" smtClean="0"/>
          </a:p>
          <a:p>
            <a:endParaRPr lang="fr-FR" sz="1600" dirty="0" smtClean="0"/>
          </a:p>
          <a:p>
            <a:endParaRPr lang="fr-FR" sz="1600" dirty="0"/>
          </a:p>
          <a:p>
            <a:endParaRPr lang="fr-FR" sz="1600" dirty="0" smtClean="0"/>
          </a:p>
          <a:p>
            <a:endParaRPr lang="fr-FR" sz="1600" dirty="0"/>
          </a:p>
          <a:p>
            <a:endParaRPr lang="fr-FR" sz="1600" dirty="0" smtClean="0"/>
          </a:p>
          <a:p>
            <a:endParaRPr lang="fr-FR" sz="1600" dirty="0" smtClean="0"/>
          </a:p>
          <a:p>
            <a:endParaRPr lang="fr-FR" sz="1600" dirty="0"/>
          </a:p>
          <a:p>
            <a:endParaRPr lang="fr-FR" sz="1600" dirty="0" smtClean="0"/>
          </a:p>
          <a:p>
            <a:endParaRPr lang="fr-FR" sz="1600" dirty="0" smtClean="0"/>
          </a:p>
        </p:txBody>
      </p:sp>
    </p:spTree>
    <p:extLst>
      <p:ext uri="{BB962C8B-B14F-4D97-AF65-F5344CB8AC3E}">
        <p14:creationId xmlns:p14="http://schemas.microsoft.com/office/powerpoint/2010/main" val="27039020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11560" y="335846"/>
            <a:ext cx="7776864" cy="61629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fr-FR" sz="1600" dirty="0"/>
          </a:p>
          <a:p>
            <a:r>
              <a:rPr lang="fr-FR" sz="1600" b="1" u="sng" dirty="0" smtClean="0"/>
              <a:t>II. D'où </a:t>
            </a:r>
            <a:r>
              <a:rPr lang="fr-FR" sz="1600" b="1" u="sng" dirty="0"/>
              <a:t>vient le mot "Halloween" </a:t>
            </a:r>
            <a:r>
              <a:rPr lang="fr-FR" sz="1600" b="1" u="sng" dirty="0" smtClean="0"/>
              <a:t>?</a:t>
            </a:r>
          </a:p>
          <a:p>
            <a:endParaRPr lang="fr-FR" sz="1600" b="1" dirty="0"/>
          </a:p>
          <a:p>
            <a:r>
              <a:rPr lang="fr-FR" sz="1600" dirty="0"/>
              <a:t>L</a:t>
            </a:r>
            <a:r>
              <a:rPr lang="fr-FR" sz="1600" dirty="0" smtClean="0"/>
              <a:t>es </a:t>
            </a:r>
            <a:r>
              <a:rPr lang="fr-FR" sz="1600" dirty="0"/>
              <a:t>catholiques décidèrent à partir du </a:t>
            </a:r>
            <a:r>
              <a:rPr lang="fr-FR" sz="1600" dirty="0" smtClean="0"/>
              <a:t>9ème </a:t>
            </a:r>
            <a:r>
              <a:rPr lang="fr-FR" sz="1600" dirty="0"/>
              <a:t>siècle de fêter la Toussaint ("tous les saints"), le 1er novembre.  </a:t>
            </a:r>
            <a:endParaRPr lang="fr-FR" sz="1600" dirty="0" smtClean="0"/>
          </a:p>
          <a:p>
            <a:endParaRPr lang="fr-FR" sz="1600" dirty="0" smtClean="0"/>
          </a:p>
          <a:p>
            <a:r>
              <a:rPr lang="fr-FR" sz="1600" dirty="0"/>
              <a:t>L</a:t>
            </a:r>
            <a:r>
              <a:rPr lang="fr-FR" sz="1600" dirty="0" smtClean="0"/>
              <a:t>e </a:t>
            </a:r>
            <a:r>
              <a:rPr lang="fr-FR" sz="1600" dirty="0"/>
              <a:t>mot anglais </a:t>
            </a:r>
            <a:r>
              <a:rPr lang="fr-FR" sz="1600" dirty="0" smtClean="0"/>
              <a:t>Halloween est un raccourci </a:t>
            </a:r>
            <a:r>
              <a:rPr lang="fr-FR" sz="1600" dirty="0"/>
              <a:t>de l'expression </a:t>
            </a:r>
            <a:r>
              <a:rPr lang="fr-FR" sz="1600" dirty="0">
                <a:solidFill>
                  <a:srgbClr val="FF0000"/>
                </a:solidFill>
              </a:rPr>
              <a:t>"All </a:t>
            </a:r>
            <a:r>
              <a:rPr lang="fr-FR" sz="1600" dirty="0" err="1">
                <a:solidFill>
                  <a:srgbClr val="FF0000"/>
                </a:solidFill>
              </a:rPr>
              <a:t>Hallows</a:t>
            </a:r>
            <a:r>
              <a:rPr lang="fr-FR" sz="1600" dirty="0">
                <a:solidFill>
                  <a:srgbClr val="FF0000"/>
                </a:solidFill>
              </a:rPr>
              <a:t> </a:t>
            </a:r>
            <a:r>
              <a:rPr lang="fr-FR" sz="1600" dirty="0" smtClean="0">
                <a:solidFill>
                  <a:srgbClr val="FF0000"/>
                </a:solidFill>
              </a:rPr>
              <a:t>Eve » (écrire au tableau)</a:t>
            </a:r>
            <a:r>
              <a:rPr lang="fr-FR" sz="1600" dirty="0" smtClean="0"/>
              <a:t>, </a:t>
            </a:r>
            <a:r>
              <a:rPr lang="fr-FR" sz="1600" dirty="0"/>
              <a:t>qui signifie "le soir de tous les saints", c'est-à-dire la veille de la Toussaint, le 31 octobre </a:t>
            </a:r>
            <a:r>
              <a:rPr lang="fr-FR" sz="1600" dirty="0" smtClean="0"/>
              <a:t>!</a:t>
            </a:r>
          </a:p>
          <a:p>
            <a:endParaRPr lang="fr-FR" sz="1600" dirty="0" smtClean="0"/>
          </a:p>
          <a:p>
            <a:endParaRPr lang="fr-FR" sz="1600" dirty="0"/>
          </a:p>
          <a:p>
            <a:endParaRPr lang="fr-FR" sz="1600" dirty="0" smtClean="0"/>
          </a:p>
          <a:p>
            <a:endParaRPr lang="fr-FR" sz="1600" dirty="0"/>
          </a:p>
          <a:p>
            <a:r>
              <a:rPr lang="fr-FR" sz="1600" b="1" u="sng" dirty="0" smtClean="0"/>
              <a:t>III. Pourquoi des citrouilles ?</a:t>
            </a:r>
          </a:p>
          <a:p>
            <a:endParaRPr lang="fr-FR" sz="1600" b="1" u="sng" dirty="0"/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sz="1600" dirty="0">
                <a:ea typeface="Times New Roman" panose="02020603050405020304" pitchFamily="18" charset="0"/>
                <a:cs typeface="Times New Roman" panose="02020603050405020304" pitchFamily="18" charset="0"/>
              </a:rPr>
              <a:t>À l’origine, le symbole d’Halloween était... </a:t>
            </a:r>
            <a:r>
              <a:rPr lang="fr-FR" sz="1600" dirty="0">
                <a:solidFill>
                  <a:srgbClr val="FF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un </a:t>
            </a:r>
            <a:r>
              <a:rPr lang="fr-FR" sz="1600" dirty="0" smtClean="0">
                <a:solidFill>
                  <a:srgbClr val="FF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navet (PHOTO 3)</a:t>
            </a:r>
            <a:r>
              <a:rPr lang="fr-FR" sz="1600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! </a:t>
            </a:r>
            <a:endParaRPr lang="fr-FR" sz="1600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sz="1600" dirty="0">
                <a:ea typeface="Times New Roman" panose="02020603050405020304" pitchFamily="18" charset="0"/>
                <a:cs typeface="Times New Roman" panose="02020603050405020304" pitchFamily="18" charset="0"/>
              </a:rPr>
              <a:t>Aux Etats-Unis, le navet a </a:t>
            </a:r>
            <a:r>
              <a:rPr lang="fr-FR" sz="1600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été </a:t>
            </a:r>
            <a:r>
              <a:rPr lang="fr-FR" sz="1600" dirty="0">
                <a:ea typeface="Times New Roman" panose="02020603050405020304" pitchFamily="18" charset="0"/>
                <a:cs typeface="Times New Roman" panose="02020603050405020304" pitchFamily="18" charset="0"/>
              </a:rPr>
              <a:t>remplacé par la citrouille qui pousse en octobre et qui est plus facile à sculpter.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sz="1600" dirty="0">
                <a:ea typeface="Times New Roman" panose="02020603050405020304" pitchFamily="18" charset="0"/>
                <a:cs typeface="Times New Roman" panose="02020603050405020304" pitchFamily="18" charset="0"/>
              </a:rPr>
              <a:t>C'est donc la citrouille qui a donné sa couleur orange à la version actuelle </a:t>
            </a:r>
            <a:r>
              <a:rPr lang="fr-FR" sz="1600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d'Halloween.</a:t>
            </a:r>
            <a:endParaRPr lang="fr-FR" sz="16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fr-FR" sz="1600" b="1" u="sng" dirty="0" smtClean="0"/>
          </a:p>
          <a:p>
            <a:endParaRPr lang="fr-FR" sz="1600" b="1" u="sng" dirty="0"/>
          </a:p>
          <a:p>
            <a:endParaRPr lang="fr-FR" sz="1600" b="1" u="sng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3333966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611560" y="476672"/>
            <a:ext cx="7992888" cy="57554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b="1" u="sng" dirty="0" smtClean="0"/>
              <a:t>IV. La légende de Jack </a:t>
            </a:r>
            <a:r>
              <a:rPr lang="fr-FR" sz="1600" b="1" u="sng" dirty="0" err="1" smtClean="0"/>
              <a:t>O’Lantern</a:t>
            </a:r>
            <a:endParaRPr lang="fr-FR" sz="1600" b="1" u="sng" dirty="0" smtClean="0"/>
          </a:p>
          <a:p>
            <a:endParaRPr lang="fr-FR" sz="1600" dirty="0" smtClean="0"/>
          </a:p>
          <a:p>
            <a:r>
              <a:rPr lang="fr-FR" sz="1600" dirty="0" smtClean="0"/>
              <a:t>Une légende raconte qu’autrefois, en Irlande, vivait un maréchal ferrant (c’est quelqu’un qui ferre les sabots des chevaux) appelé Jack.</a:t>
            </a:r>
          </a:p>
          <a:p>
            <a:r>
              <a:rPr lang="fr-FR" sz="1600" dirty="0" smtClean="0"/>
              <a:t>Il était très avare (c’est-à-dire « radin ») et était très méchant.</a:t>
            </a:r>
          </a:p>
          <a:p>
            <a:r>
              <a:rPr lang="fr-FR" sz="1600" dirty="0" smtClean="0"/>
              <a:t>Un jour, il avait bu beaucoup de bière, il rencontra le diable.</a:t>
            </a:r>
          </a:p>
          <a:p>
            <a:r>
              <a:rPr lang="fr-FR" sz="1600" dirty="0" smtClean="0"/>
              <a:t>Jack l’invita à boire un verre. Jack refusa de payer.</a:t>
            </a:r>
          </a:p>
          <a:p>
            <a:r>
              <a:rPr lang="fr-FR" sz="1600" dirty="0" smtClean="0"/>
              <a:t>Alors le diable se changea en pièce d’or. Dès qu’il vit la belle pièce, Jack la ramassa et la glissa dans sa bourse. Le diable était son prisonnier.</a:t>
            </a:r>
          </a:p>
          <a:p>
            <a:endParaRPr lang="fr-FR" sz="1600" dirty="0"/>
          </a:p>
          <a:p>
            <a:r>
              <a:rPr lang="fr-FR" sz="1600" dirty="0" smtClean="0"/>
              <a:t>Jack libéra le diable en échange de la promesse qu’il ne le prenne jamais en Enfer.</a:t>
            </a:r>
          </a:p>
          <a:p>
            <a:endParaRPr lang="fr-FR" sz="1600" dirty="0"/>
          </a:p>
          <a:p>
            <a:r>
              <a:rPr lang="fr-FR" sz="1600" dirty="0" smtClean="0"/>
              <a:t>Le jour où Jack mourut, il se rendit au ciel mais on ne voulut pas de lui car il était un mauvais homme.</a:t>
            </a:r>
          </a:p>
          <a:p>
            <a:endParaRPr lang="fr-FR" sz="1600" dirty="0"/>
          </a:p>
          <a:p>
            <a:r>
              <a:rPr lang="fr-FR" sz="1600" dirty="0" smtClean="0"/>
              <a:t>Ne sachant où aller, il alla en enfer. Mais le diable refusa de le laisser entrer et lui rappela sa promesse.</a:t>
            </a:r>
          </a:p>
          <a:p>
            <a:endParaRPr lang="fr-FR" sz="1600" dirty="0"/>
          </a:p>
          <a:p>
            <a:r>
              <a:rPr lang="fr-FR" sz="1600" dirty="0" smtClean="0"/>
              <a:t>Le diable lui donna une braise et le renvoya.</a:t>
            </a:r>
          </a:p>
          <a:p>
            <a:endParaRPr lang="fr-FR" sz="1600" dirty="0"/>
          </a:p>
          <a:p>
            <a:r>
              <a:rPr lang="fr-FR" sz="1600" dirty="0" smtClean="0"/>
              <a:t>Jack mit la braise dans un navet creux pour éclairer sa route. On dit qu’il erre toujours avec cette lanterne à la recherche d’un endroit où aller.</a:t>
            </a:r>
            <a:endParaRPr lang="fr-FR" sz="1600" dirty="0"/>
          </a:p>
          <a:p>
            <a:endParaRPr lang="fr-FR" sz="1600" dirty="0"/>
          </a:p>
        </p:txBody>
      </p:sp>
    </p:spTree>
    <p:extLst>
      <p:ext uri="{BB962C8B-B14F-4D97-AF65-F5344CB8AC3E}">
        <p14:creationId xmlns:p14="http://schemas.microsoft.com/office/powerpoint/2010/main" val="22686643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7544" y="620688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sz="1600" b="1" u="sng" dirty="0" smtClean="0"/>
              <a:t>V. Que se passe-t-il à Halloween ?</a:t>
            </a:r>
          </a:p>
          <a:p>
            <a:pPr marL="0" indent="0">
              <a:buNone/>
            </a:pPr>
            <a:endParaRPr lang="fr-FR" sz="1600" dirty="0"/>
          </a:p>
          <a:p>
            <a:pPr marL="0" indent="0">
              <a:buNone/>
            </a:pPr>
            <a:r>
              <a:rPr lang="fr-FR" sz="1600" dirty="0" smtClean="0"/>
              <a:t>Aux </a:t>
            </a:r>
            <a:r>
              <a:rPr lang="fr-FR" sz="1600" dirty="0"/>
              <a:t>Etats-Unis, Halloween se prépare pendant tous le mois d'octobre. </a:t>
            </a:r>
            <a:endParaRPr lang="fr-FR" sz="1600" dirty="0" smtClean="0"/>
          </a:p>
          <a:p>
            <a:pPr marL="0" indent="0">
              <a:buNone/>
            </a:pPr>
            <a:r>
              <a:rPr lang="fr-FR" sz="1600" dirty="0" smtClean="0"/>
              <a:t>C'est </a:t>
            </a:r>
            <a:r>
              <a:rPr lang="fr-FR" sz="1600" dirty="0"/>
              <a:t>une fête aussi importante </a:t>
            </a:r>
            <a:r>
              <a:rPr lang="fr-FR" sz="1600" dirty="0" smtClean="0"/>
              <a:t>que Noël </a:t>
            </a:r>
            <a:r>
              <a:rPr lang="fr-FR" sz="1600" dirty="0"/>
              <a:t>chez nous ! </a:t>
            </a:r>
            <a:endParaRPr lang="fr-FR" sz="1600" dirty="0" smtClean="0"/>
          </a:p>
          <a:p>
            <a:pPr marL="0" indent="0">
              <a:buNone/>
            </a:pPr>
            <a:endParaRPr lang="fr-FR" sz="1600" dirty="0" smtClean="0"/>
          </a:p>
          <a:p>
            <a:pPr marL="0" indent="0">
              <a:buNone/>
            </a:pPr>
            <a:r>
              <a:rPr lang="fr-FR" sz="1600" dirty="0" smtClean="0"/>
              <a:t>Dès </a:t>
            </a:r>
            <a:r>
              <a:rPr lang="fr-FR" sz="1600" dirty="0"/>
              <a:t>le début du mois d'octobre, on décore toute la maison aux couleurs d'Halloween et on a déjà réfléchi aux costumes que porteront tous les membres de la famille le soir du 31 octobre</a:t>
            </a:r>
            <a:r>
              <a:rPr lang="fr-FR" sz="1600" dirty="0" smtClean="0"/>
              <a:t>.</a:t>
            </a:r>
          </a:p>
          <a:p>
            <a:pPr marL="0" indent="0">
              <a:buNone/>
            </a:pPr>
            <a:r>
              <a:rPr lang="fr-FR" sz="1600" dirty="0" smtClean="0"/>
              <a:t> </a:t>
            </a:r>
            <a:endParaRPr lang="fr-FR" sz="1600" dirty="0" smtClean="0"/>
          </a:p>
          <a:p>
            <a:pPr marL="0" indent="0">
              <a:buNone/>
            </a:pPr>
            <a:r>
              <a:rPr lang="fr-FR" sz="1600" dirty="0" smtClean="0"/>
              <a:t>Parmi </a:t>
            </a:r>
            <a:r>
              <a:rPr lang="fr-FR" sz="1600" dirty="0"/>
              <a:t>les déguisements les plus populaires on trouve des déguisements de sorcières, de fantômes mais aussi d'autres monstrueux personnages. C'est un véritable concours d'horreur ! </a:t>
            </a:r>
            <a:endParaRPr lang="fr-FR" sz="1600" dirty="0" smtClean="0"/>
          </a:p>
          <a:p>
            <a:pPr marL="0" indent="0">
              <a:buNone/>
            </a:pPr>
            <a:endParaRPr lang="fr-FR" sz="1600" dirty="0"/>
          </a:p>
          <a:p>
            <a:pPr marL="0" indent="0">
              <a:buNone/>
            </a:pPr>
            <a:r>
              <a:rPr lang="fr-FR" sz="1600" dirty="0" smtClean="0"/>
              <a:t>Le 31 </a:t>
            </a:r>
            <a:r>
              <a:rPr lang="fr-FR" sz="1600" dirty="0"/>
              <a:t>octobre, </a:t>
            </a:r>
            <a:r>
              <a:rPr lang="fr-FR" sz="1600" dirty="0" smtClean="0"/>
              <a:t>les </a:t>
            </a:r>
            <a:r>
              <a:rPr lang="fr-FR" sz="1600" dirty="0"/>
              <a:t>enfants déguisés </a:t>
            </a:r>
            <a:r>
              <a:rPr lang="fr-FR" sz="1600" dirty="0" smtClean="0"/>
              <a:t>vont </a:t>
            </a:r>
            <a:r>
              <a:rPr lang="fr-FR" sz="1600" dirty="0"/>
              <a:t>de portes en portes pour réclamer des friandises. </a:t>
            </a:r>
            <a:endParaRPr lang="fr-FR" sz="1600" dirty="0" smtClean="0"/>
          </a:p>
          <a:p>
            <a:pPr marL="0" indent="0">
              <a:buNone/>
            </a:pPr>
            <a:r>
              <a:rPr lang="fr-FR" sz="1600" dirty="0" smtClean="0"/>
              <a:t>Ils </a:t>
            </a:r>
            <a:r>
              <a:rPr lang="fr-FR" sz="1600" dirty="0"/>
              <a:t>crient "Trick or </a:t>
            </a:r>
            <a:r>
              <a:rPr lang="fr-FR" sz="1600" dirty="0" err="1"/>
              <a:t>treat</a:t>
            </a:r>
            <a:r>
              <a:rPr lang="fr-FR" sz="1600" dirty="0"/>
              <a:t> !", qui veut dire "des bonbons ou un mauvais tour !". </a:t>
            </a:r>
          </a:p>
        </p:txBody>
      </p:sp>
    </p:spTree>
    <p:extLst>
      <p:ext uri="{BB962C8B-B14F-4D97-AF65-F5344CB8AC3E}">
        <p14:creationId xmlns:p14="http://schemas.microsoft.com/office/powerpoint/2010/main" val="17858551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39552" y="404664"/>
            <a:ext cx="8229600" cy="553893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sz="1600" b="1" u="sng" dirty="0" smtClean="0"/>
              <a:t>CONCLUSION</a:t>
            </a:r>
          </a:p>
          <a:p>
            <a:pPr marL="0" indent="0">
              <a:buNone/>
            </a:pPr>
            <a:endParaRPr lang="fr-FR" sz="1600" b="1" u="sng" dirty="0"/>
          </a:p>
          <a:p>
            <a:pPr marL="0" indent="0" algn="just">
              <a:buNone/>
            </a:pPr>
            <a:r>
              <a:rPr lang="fr-FR" sz="1600" dirty="0" smtClean="0"/>
              <a:t>Halloween </a:t>
            </a:r>
            <a:r>
              <a:rPr lang="fr-FR" sz="1600" dirty="0"/>
              <a:t>ne se fête pas tellement en France. Certaines marques ont essayé de convertir les français à cette mode, mais de manière tellement marketing (c'est à dire qu'ils voulaient pousser les gens à acheter des choses pour Halloween) que les français n'ont pas apprécié et ont rejeté cette </a:t>
            </a:r>
            <a:r>
              <a:rPr lang="fr-FR" sz="1600" dirty="0" smtClean="0"/>
              <a:t>fête.</a:t>
            </a:r>
          </a:p>
          <a:p>
            <a:pPr marL="0" indent="0" algn="just">
              <a:buNone/>
            </a:pPr>
            <a:endParaRPr lang="fr-FR" sz="1600" dirty="0"/>
          </a:p>
          <a:p>
            <a:pPr marL="0" indent="0" algn="just">
              <a:buNone/>
            </a:pPr>
            <a:r>
              <a:rPr lang="fr-FR" sz="1600" dirty="0" smtClean="0"/>
              <a:t>Pourtant</a:t>
            </a:r>
            <a:r>
              <a:rPr lang="fr-FR" sz="1600" dirty="0"/>
              <a:t>, </a:t>
            </a:r>
            <a:r>
              <a:rPr lang="fr-FR" sz="1600" dirty="0" smtClean="0"/>
              <a:t>en </a:t>
            </a:r>
            <a:r>
              <a:rPr lang="fr-FR" sz="1600" dirty="0"/>
              <a:t>Bretagne, jusque dans les années </a:t>
            </a:r>
            <a:r>
              <a:rPr lang="fr-FR" sz="1600" dirty="0" smtClean="0"/>
              <a:t>1950</a:t>
            </a:r>
            <a:r>
              <a:rPr lang="fr-FR" sz="1600" dirty="0"/>
              <a:t>, on creusait des lanternes dans des betteraves </a:t>
            </a:r>
            <a:r>
              <a:rPr lang="fr-FR" sz="1600" dirty="0" smtClean="0"/>
              <a:t>et </a:t>
            </a:r>
            <a:r>
              <a:rPr lang="fr-FR" sz="1600" dirty="0"/>
              <a:t>on les plaçaient sur le bord de la route ou à l'entrée des fermes pour se faire peur. </a:t>
            </a:r>
            <a:endParaRPr lang="fr-FR" sz="1600" dirty="0" smtClean="0"/>
          </a:p>
          <a:p>
            <a:pPr marL="0" indent="0" algn="just">
              <a:buNone/>
            </a:pPr>
            <a:endParaRPr lang="fr-FR" sz="1600" dirty="0" smtClean="0"/>
          </a:p>
          <a:p>
            <a:pPr marL="0" indent="0" algn="just">
              <a:buNone/>
            </a:pPr>
            <a:r>
              <a:rPr lang="fr-FR" sz="1600" dirty="0" smtClean="0"/>
              <a:t>D'autres </a:t>
            </a:r>
            <a:r>
              <a:rPr lang="fr-FR" sz="1600" dirty="0"/>
              <a:t>traditions similaires à Halloween existaient également dans le nord et l'est de la France : à la Saint Martin, le 11 novembre, les enfants creusaient également des betteraves et passaient de maison en maison pour récolter des bonbons en échange d'une chanson.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8747490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395536" y="476672"/>
            <a:ext cx="8424936" cy="45243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u="sng" dirty="0" smtClean="0"/>
              <a:t>QUIZZ</a:t>
            </a:r>
          </a:p>
          <a:p>
            <a:endParaRPr lang="fr-FR" dirty="0"/>
          </a:p>
          <a:p>
            <a:r>
              <a:rPr lang="fr-FR" dirty="0" smtClean="0"/>
              <a:t>De quel pays vient Halloween ?</a:t>
            </a:r>
          </a:p>
          <a:p>
            <a:r>
              <a:rPr lang="fr-FR" dirty="0" smtClean="0">
                <a:solidFill>
                  <a:schemeClr val="accent3"/>
                </a:solidFill>
              </a:rPr>
              <a:t>Irlande</a:t>
            </a:r>
          </a:p>
          <a:p>
            <a:endParaRPr lang="fr-FR" dirty="0">
              <a:solidFill>
                <a:schemeClr val="accent3"/>
              </a:solidFill>
            </a:endParaRPr>
          </a:p>
          <a:p>
            <a:r>
              <a:rPr lang="fr-FR" dirty="0" smtClean="0"/>
              <a:t>Pourquoi Halloween est f</a:t>
            </a:r>
            <a:r>
              <a:rPr lang="fr-FR" dirty="0" smtClean="0"/>
              <a:t>êté le 31 octobre ?</a:t>
            </a:r>
          </a:p>
          <a:p>
            <a:r>
              <a:rPr lang="fr-FR" dirty="0" smtClean="0">
                <a:solidFill>
                  <a:schemeClr val="accent3"/>
                </a:solidFill>
              </a:rPr>
              <a:t>Parce que c’était la fin de l’année chez les celtes</a:t>
            </a:r>
            <a:endParaRPr lang="fr-FR" dirty="0" smtClean="0">
              <a:solidFill>
                <a:schemeClr val="accent3"/>
              </a:solidFill>
            </a:endParaRPr>
          </a:p>
          <a:p>
            <a:endParaRPr lang="fr-FR" dirty="0"/>
          </a:p>
          <a:p>
            <a:r>
              <a:rPr lang="fr-FR" dirty="0" smtClean="0"/>
              <a:t>Quel légume utilisait-on avant la citrouille ?</a:t>
            </a:r>
          </a:p>
          <a:p>
            <a:r>
              <a:rPr lang="fr-FR" dirty="0" smtClean="0">
                <a:solidFill>
                  <a:srgbClr val="9BBB59"/>
                </a:solidFill>
              </a:rPr>
              <a:t>Le navet</a:t>
            </a:r>
          </a:p>
          <a:p>
            <a:endParaRPr lang="fr-FR" dirty="0"/>
          </a:p>
          <a:p>
            <a:r>
              <a:rPr lang="fr-FR" dirty="0" smtClean="0"/>
              <a:t>Comment s’appelle le personnage de la légende d’Halloween ?</a:t>
            </a:r>
          </a:p>
          <a:p>
            <a:r>
              <a:rPr lang="fr-FR" dirty="0" smtClean="0">
                <a:solidFill>
                  <a:srgbClr val="9BBB59"/>
                </a:solidFill>
              </a:rPr>
              <a:t>Jack </a:t>
            </a:r>
            <a:r>
              <a:rPr lang="fr-FR" dirty="0" err="1" smtClean="0">
                <a:solidFill>
                  <a:srgbClr val="9BBB59"/>
                </a:solidFill>
              </a:rPr>
              <a:t>O’Lantern</a:t>
            </a:r>
            <a:endParaRPr lang="fr-FR" dirty="0" smtClean="0">
              <a:solidFill>
                <a:srgbClr val="9BBB59"/>
              </a:solidFill>
            </a:endParaRPr>
          </a:p>
          <a:p>
            <a:endParaRPr lang="fr-FR" dirty="0"/>
          </a:p>
          <a:p>
            <a:r>
              <a:rPr lang="fr-FR" dirty="0" smtClean="0"/>
              <a:t>Savez-vous dans quel film on retrouve ce personnage ?</a:t>
            </a:r>
          </a:p>
          <a:p>
            <a:r>
              <a:rPr lang="fr-FR" dirty="0" smtClean="0">
                <a:solidFill>
                  <a:srgbClr val="9BBB59"/>
                </a:solidFill>
              </a:rPr>
              <a:t>L’étrange No</a:t>
            </a:r>
            <a:r>
              <a:rPr lang="fr-FR" dirty="0" smtClean="0">
                <a:solidFill>
                  <a:srgbClr val="9BBB59"/>
                </a:solidFill>
              </a:rPr>
              <a:t>ël de Monsieur Jack</a:t>
            </a:r>
            <a:endParaRPr lang="fr-FR" dirty="0">
              <a:solidFill>
                <a:srgbClr val="9BBB5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3437775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CBC9D4A7-D992-40F1-92F0-2A6C822417B3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Thème halloween - Figurines à découper</Template>
  <TotalTime>1401</TotalTime>
  <Words>607</Words>
  <Application>Microsoft Macintosh PowerPoint</Application>
  <PresentationFormat>Présentation à l'écran (4:3)</PresentationFormat>
  <Paragraphs>101</Paragraphs>
  <Slides>7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8" baseType="lpstr">
      <vt:lpstr>Thème Office</vt:lpstr>
      <vt:lpstr>HALLOWEEN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Sabine KOCON</dc:creator>
  <cp:keywords/>
  <cp:lastModifiedBy>Tristan</cp:lastModifiedBy>
  <cp:revision>13</cp:revision>
  <cp:lastPrinted>2017-11-13T18:09:19Z</cp:lastPrinted>
  <dcterms:created xsi:type="dcterms:W3CDTF">2017-11-08T14:31:56Z</dcterms:created>
  <dcterms:modified xsi:type="dcterms:W3CDTF">2017-11-13T18:09:42Z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TC300073469990</vt:lpwstr>
  </property>
</Properties>
</file>